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94" r:id="rId5"/>
    <p:sldId id="262" r:id="rId6"/>
    <p:sldId id="263" r:id="rId7"/>
    <p:sldId id="264" r:id="rId8"/>
    <p:sldId id="266" r:id="rId9"/>
    <p:sldId id="267" r:id="rId10"/>
    <p:sldId id="268" r:id="rId11"/>
    <p:sldId id="295" r:id="rId12"/>
    <p:sldId id="269" r:id="rId13"/>
    <p:sldId id="270" r:id="rId14"/>
    <p:sldId id="273" r:id="rId15"/>
    <p:sldId id="272" r:id="rId16"/>
    <p:sldId id="271" r:id="rId17"/>
    <p:sldId id="275" r:id="rId18"/>
    <p:sldId id="296" r:id="rId19"/>
    <p:sldId id="277" r:id="rId20"/>
    <p:sldId id="297" r:id="rId21"/>
    <p:sldId id="298" r:id="rId22"/>
    <p:sldId id="280" r:id="rId23"/>
    <p:sldId id="278" r:id="rId24"/>
    <p:sldId id="283" r:id="rId25"/>
    <p:sldId id="284" r:id="rId26"/>
    <p:sldId id="286" r:id="rId27"/>
    <p:sldId id="306" r:id="rId28"/>
    <p:sldId id="305" r:id="rId29"/>
    <p:sldId id="302" r:id="rId30"/>
    <p:sldId id="304" r:id="rId31"/>
    <p:sldId id="303" r:id="rId32"/>
    <p:sldId id="287" r:id="rId33"/>
    <p:sldId id="288" r:id="rId34"/>
    <p:sldId id="301" r:id="rId35"/>
    <p:sldId id="289" r:id="rId36"/>
    <p:sldId id="30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48v to </a:t>
            </a:r>
            <a:r>
              <a:rPr lang="en-US" dirty="0" err="1"/>
              <a:t>Cryo</a:t>
            </a:r>
            <a:r>
              <a:rPr lang="en-US" dirty="0"/>
              <a:t>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D9C1B0D7-2FC1-724F-8F7F-888EFE624226}"/>
              </a:ext>
            </a:extLst>
          </p:cNvPr>
          <p:cNvPicPr>
            <a:picLocks noChangeAspect="1"/>
          </p:cNvPicPr>
          <p:nvPr/>
        </p:nvPicPr>
        <p:blipFill>
          <a:blip r:embed="rId2"/>
          <a:stretch>
            <a:fillRect/>
          </a:stretch>
        </p:blipFill>
        <p:spPr>
          <a:xfrm rot="16200000">
            <a:off x="3250084" y="-21882"/>
            <a:ext cx="5691831" cy="7589108"/>
          </a:xfrm>
          <a:prstGeom prst="rect">
            <a:avLst/>
          </a:prstGeom>
        </p:spPr>
      </p:pic>
      <p:sp>
        <p:nvSpPr>
          <p:cNvPr id="4" name="TextBox 3">
            <a:extLst>
              <a:ext uri="{FF2B5EF4-FFF2-40B4-BE49-F238E27FC236}">
                <a16:creationId xmlns:a16="http://schemas.microsoft.com/office/drawing/2014/main" id="{D7A37591-7EC9-024A-9256-3EFDF1DC852A}"/>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18443"/>
            <a:ext cx="5914253" cy="7885671"/>
          </a:xfrm>
          <a:prstGeom prst="rect">
            <a:avLst/>
          </a:prstGeom>
        </p:spPr>
      </p:pic>
      <p:sp>
        <p:nvSpPr>
          <p:cNvPr id="4" name="TextBox 3">
            <a:extLst>
              <a:ext uri="{FF2B5EF4-FFF2-40B4-BE49-F238E27FC236}">
                <a16:creationId xmlns:a16="http://schemas.microsoft.com/office/drawing/2014/main" id="{58190581-F20C-ED4D-9520-282984E26158}"/>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evice, measuring stick&#10;&#10;Description automatically generated">
            <a:extLst>
              <a:ext uri="{FF2B5EF4-FFF2-40B4-BE49-F238E27FC236}">
                <a16:creationId xmlns:a16="http://schemas.microsoft.com/office/drawing/2014/main" id="{E8331B3D-9B51-1C42-9813-33C14D01E1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0" y="870634"/>
            <a:ext cx="4386649" cy="5848865"/>
          </a:xfrm>
          <a:prstGeom prst="rect">
            <a:avLst/>
          </a:prstGeom>
        </p:spPr>
      </p:pic>
      <p:pic>
        <p:nvPicPr>
          <p:cNvPr id="9" name="Picture 8">
            <a:extLst>
              <a:ext uri="{FF2B5EF4-FFF2-40B4-BE49-F238E27FC236}">
                <a16:creationId xmlns:a16="http://schemas.microsoft.com/office/drawing/2014/main" id="{38885BF0-7D9D-5841-A4BA-8E54CC060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870633"/>
            <a:ext cx="4386650" cy="5848866"/>
          </a:xfrm>
          <a:prstGeom prst="rect">
            <a:avLst/>
          </a:prstGeom>
        </p:spPr>
      </p:pic>
      <p:sp>
        <p:nvSpPr>
          <p:cNvPr id="4" name="TextBox 3">
            <a:extLst>
              <a:ext uri="{FF2B5EF4-FFF2-40B4-BE49-F238E27FC236}">
                <a16:creationId xmlns:a16="http://schemas.microsoft.com/office/drawing/2014/main" id="{C3A2273C-B4B5-BA4A-86E1-AC42E0C0001B}"/>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5 inches. Place the shrink tube such that the metal braid ends midway through it. The wires should now measure 4.75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6" name="Picture 5">
            <a:extLst>
              <a:ext uri="{FF2B5EF4-FFF2-40B4-BE49-F238E27FC236}">
                <a16:creationId xmlns:a16="http://schemas.microsoft.com/office/drawing/2014/main" id="{9C52C539-5205-0142-8966-D1E578BB19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8569" y="432486"/>
            <a:ext cx="4494770" cy="5993027"/>
          </a:xfrm>
          <a:prstGeom prst="rect">
            <a:avLst/>
          </a:prstGeom>
        </p:spPr>
      </p:pic>
      <p:sp>
        <p:nvSpPr>
          <p:cNvPr id="5" name="TextBox 4">
            <a:extLst>
              <a:ext uri="{FF2B5EF4-FFF2-40B4-BE49-F238E27FC236}">
                <a16:creationId xmlns:a16="http://schemas.microsoft.com/office/drawing/2014/main" id="{D1E3FF6C-71D4-5A44-B460-667120BC782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327" y="1023052"/>
            <a:ext cx="4281618" cy="5708823"/>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17454" y="1736656"/>
            <a:ext cx="5708822" cy="4281617"/>
          </a:xfrm>
          <a:prstGeom prst="rect">
            <a:avLst/>
          </a:prstGeom>
        </p:spPr>
      </p:pic>
      <p:sp>
        <p:nvSpPr>
          <p:cNvPr id="4" name="TextBox 3">
            <a:extLst>
              <a:ext uri="{FF2B5EF4-FFF2-40B4-BE49-F238E27FC236}">
                <a16:creationId xmlns:a16="http://schemas.microsoft.com/office/drawing/2014/main" id="{F97B2B0A-1A93-0446-A713-CF6F4BBBDAA1}"/>
              </a:ext>
            </a:extLst>
          </p:cNvPr>
          <p:cNvSpPr txBox="1"/>
          <p:nvPr/>
        </p:nvSpPr>
        <p:spPr>
          <a:xfrm>
            <a:off x="3563006" y="475988"/>
            <a:ext cx="5065987"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 Strip 3-4mm of one end.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6485AD74-47C3-4F45-9B0E-6660D1671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5197" y="439391"/>
            <a:ext cx="4484413" cy="5979217"/>
          </a:xfrm>
          <a:prstGeom prst="rect">
            <a:avLst/>
          </a:prstGeom>
        </p:spPr>
      </p:pic>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92320" y="1247846"/>
            <a:ext cx="4432082" cy="5909442"/>
          </a:xfrm>
          <a:prstGeom prst="rect">
            <a:avLst/>
          </a:prstGeom>
        </p:spPr>
      </p:pic>
      <p:sp>
        <p:nvSpPr>
          <p:cNvPr id="5" name="TextBox 4">
            <a:extLst>
              <a:ext uri="{FF2B5EF4-FFF2-40B4-BE49-F238E27FC236}">
                <a16:creationId xmlns:a16="http://schemas.microsoft.com/office/drawing/2014/main" id="{D2BFD8F8-4A28-D04D-8C79-E9903945F1C7}"/>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4.75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0016C90-248E-594F-90CC-43F6F985D986}"/>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94653-0D09-6043-9DFE-C76F16E572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910" y="546787"/>
            <a:ext cx="4485502" cy="5980669"/>
          </a:xfrm>
          <a:prstGeom prst="rect">
            <a:avLst/>
          </a:prstGeom>
        </p:spPr>
      </p:pic>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500425" y="1490790"/>
            <a:ext cx="4317142" cy="5756189"/>
          </a:xfrm>
          <a:prstGeom prst="rect">
            <a:avLst/>
          </a:prstGeom>
        </p:spPr>
      </p:pic>
      <p:sp>
        <p:nvSpPr>
          <p:cNvPr id="4" name="TextBox 3">
            <a:extLst>
              <a:ext uri="{FF2B5EF4-FFF2-40B4-BE49-F238E27FC236}">
                <a16:creationId xmlns:a16="http://schemas.microsoft.com/office/drawing/2014/main" id="{110AA32D-C0D7-E446-AE60-790964081A3D}"/>
              </a:ext>
            </a:extLst>
          </p:cNvPr>
          <p:cNvSpPr txBox="1"/>
          <p:nvPr/>
        </p:nvSpPr>
        <p:spPr>
          <a:xfrm>
            <a:off x="5884265" y="917421"/>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11" name="Picture 10">
            <a:extLst>
              <a:ext uri="{FF2B5EF4-FFF2-40B4-BE49-F238E27FC236}">
                <a16:creationId xmlns:a16="http://schemas.microsoft.com/office/drawing/2014/main" id="{3E4669DB-C812-0F4C-B589-B9FE804A5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8283" y="387609"/>
            <a:ext cx="4577664" cy="6103551"/>
          </a:xfrm>
          <a:prstGeom prst="rect">
            <a:avLst/>
          </a:prstGeom>
        </p:spPr>
      </p:pic>
      <p:sp>
        <p:nvSpPr>
          <p:cNvPr id="4" name="TextBox 3">
            <a:extLst>
              <a:ext uri="{FF2B5EF4-FFF2-40B4-BE49-F238E27FC236}">
                <a16:creationId xmlns:a16="http://schemas.microsoft.com/office/drawing/2014/main" id="{A1E39312-8FEF-4E4E-B97F-EA25121CD021}"/>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95116"/>
            <a:ext cx="5534282" cy="7379043"/>
          </a:xfrm>
          <a:prstGeom prst="rect">
            <a:avLst/>
          </a:prstGeom>
        </p:spPr>
      </p:pic>
      <p:sp>
        <p:nvSpPr>
          <p:cNvPr id="4" name="TextBox 3">
            <a:extLst>
              <a:ext uri="{FF2B5EF4-FFF2-40B4-BE49-F238E27FC236}">
                <a16:creationId xmlns:a16="http://schemas.microsoft.com/office/drawing/2014/main" id="{4F942CB3-219C-D645-9BD9-84AAA8DD9C7B}"/>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0093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wooden&#10;&#10;Description automatically generated">
            <a:extLst>
              <a:ext uri="{FF2B5EF4-FFF2-40B4-BE49-F238E27FC236}">
                <a16:creationId xmlns:a16="http://schemas.microsoft.com/office/drawing/2014/main" id="{7BE39EF5-54DA-EF41-9D45-528CA760ECF5}"/>
              </a:ext>
            </a:extLst>
          </p:cNvPr>
          <p:cNvPicPr>
            <a:picLocks noChangeAspect="1"/>
          </p:cNvPicPr>
          <p:nvPr/>
        </p:nvPicPr>
        <p:blipFill>
          <a:blip r:embed="rId2"/>
          <a:stretch>
            <a:fillRect/>
          </a:stretch>
        </p:blipFill>
        <p:spPr>
          <a:xfrm rot="16200000">
            <a:off x="3199897" y="-748199"/>
            <a:ext cx="5792204" cy="772293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5" y="-30571"/>
            <a:ext cx="5630047" cy="7506729"/>
          </a:xfrm>
          <a:prstGeom prst="rect">
            <a:avLst/>
          </a:prstGeom>
        </p:spPr>
      </p:pic>
      <p:sp>
        <p:nvSpPr>
          <p:cNvPr id="4" name="TextBox 3">
            <a:extLst>
              <a:ext uri="{FF2B5EF4-FFF2-40B4-BE49-F238E27FC236}">
                <a16:creationId xmlns:a16="http://schemas.microsoft.com/office/drawing/2014/main" id="{F6488E3C-0EDB-4249-A79F-950DB797C845}"/>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2308"/>
            <a:ext cx="5691831" cy="7589108"/>
          </a:xfrm>
          <a:prstGeom prst="rect">
            <a:avLst/>
          </a:prstGeom>
        </p:spPr>
      </p:pic>
      <p:sp>
        <p:nvSpPr>
          <p:cNvPr id="6" name="TextBox 5">
            <a:extLst>
              <a:ext uri="{FF2B5EF4-FFF2-40B4-BE49-F238E27FC236}">
                <a16:creationId xmlns:a16="http://schemas.microsoft.com/office/drawing/2014/main" id="{612A4063-441E-6F48-96AB-8FAA86B3EEC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7" y="-113848"/>
            <a:ext cx="5877182" cy="7836243"/>
          </a:xfrm>
          <a:prstGeom prst="rect">
            <a:avLst/>
          </a:prstGeom>
        </p:spPr>
      </p:pic>
      <p:sp>
        <p:nvSpPr>
          <p:cNvPr id="3" name="TextBox 2">
            <a:extLst>
              <a:ext uri="{FF2B5EF4-FFF2-40B4-BE49-F238E27FC236}">
                <a16:creationId xmlns:a16="http://schemas.microsoft.com/office/drawing/2014/main" id="{DFAC00FA-43ED-CD48-9A80-276B4F896325}"/>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rty&#10;&#10;Description automatically generated">
            <a:extLst>
              <a:ext uri="{FF2B5EF4-FFF2-40B4-BE49-F238E27FC236}">
                <a16:creationId xmlns:a16="http://schemas.microsoft.com/office/drawing/2014/main" id="{B21373F8-35DD-A143-A080-0071CF36DD8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995CA999-FD05-4248-8904-332F1ECFEB4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132859-C2EE-C34F-B1FA-B4E9EF95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0417" y="942461"/>
            <a:ext cx="4335677" cy="5780903"/>
          </a:xfrm>
          <a:prstGeom prst="rect">
            <a:avLst/>
          </a:prstGeom>
        </p:spPr>
      </p:pic>
      <p:pic>
        <p:nvPicPr>
          <p:cNvPr id="14" name="Picture 13" descr="A picture containing text, measuring stick&#10;&#10;Description automatically generated">
            <a:extLst>
              <a:ext uri="{FF2B5EF4-FFF2-40B4-BE49-F238E27FC236}">
                <a16:creationId xmlns:a16="http://schemas.microsoft.com/office/drawing/2014/main" id="{EFF72646-E186-574C-B8CD-879D37B391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5906" y="942460"/>
            <a:ext cx="4335679" cy="5780905"/>
          </a:xfrm>
          <a:prstGeom prst="rect">
            <a:avLst/>
          </a:prstGeom>
        </p:spPr>
      </p:pic>
      <p:sp>
        <p:nvSpPr>
          <p:cNvPr id="4" name="TextBox 3">
            <a:extLst>
              <a:ext uri="{FF2B5EF4-FFF2-40B4-BE49-F238E27FC236}">
                <a16:creationId xmlns:a16="http://schemas.microsoft.com/office/drawing/2014/main" id="{3119EEDF-4E2E-6A4C-B73C-501F96491939}"/>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1in of it remains twisted. Straighten out the lengths that were untwisted.</a:t>
            </a:r>
          </a:p>
        </p:txBody>
      </p:sp>
    </p:spTree>
    <p:extLst>
      <p:ext uri="{BB962C8B-B14F-4D97-AF65-F5344CB8AC3E}">
        <p14:creationId xmlns:p14="http://schemas.microsoft.com/office/powerpoint/2010/main" val="327571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measuring stick&#10;&#10;Description automatically generated">
            <a:extLst>
              <a:ext uri="{FF2B5EF4-FFF2-40B4-BE49-F238E27FC236}">
                <a16:creationId xmlns:a16="http://schemas.microsoft.com/office/drawing/2014/main" id="{84F30CBE-D9C8-3849-B5FF-6DA6239F7977}"/>
              </a:ext>
            </a:extLst>
          </p:cNvPr>
          <p:cNvPicPr>
            <a:picLocks noChangeAspect="1"/>
          </p:cNvPicPr>
          <p:nvPr/>
        </p:nvPicPr>
        <p:blipFill>
          <a:blip r:embed="rId2"/>
          <a:stretch>
            <a:fillRect/>
          </a:stretch>
        </p:blipFill>
        <p:spPr>
          <a:xfrm rot="16200000">
            <a:off x="3217647" y="-122281"/>
            <a:ext cx="5756704" cy="7675605"/>
          </a:xfrm>
          <a:prstGeom prst="rect">
            <a:avLst/>
          </a:prstGeom>
        </p:spPr>
      </p:pic>
      <p:sp>
        <p:nvSpPr>
          <p:cNvPr id="3" name="TextBox 2">
            <a:extLst>
              <a:ext uri="{FF2B5EF4-FFF2-40B4-BE49-F238E27FC236}">
                <a16:creationId xmlns:a16="http://schemas.microsoft.com/office/drawing/2014/main" id="{236538FA-77FC-BF49-AB7A-41834DA87392}"/>
              </a:ext>
            </a:extLst>
          </p:cNvPr>
          <p:cNvSpPr txBox="1"/>
          <p:nvPr/>
        </p:nvSpPr>
        <p:spPr>
          <a:xfrm>
            <a:off x="1145627" y="369229"/>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366682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0CCAE-4588-024D-A0C9-102B6A13D4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1789" y="1101360"/>
            <a:ext cx="4178998" cy="5571998"/>
          </a:xfrm>
          <a:prstGeom prst="rect">
            <a:avLst/>
          </a:prstGeom>
        </p:spPr>
      </p:pic>
      <p:pic>
        <p:nvPicPr>
          <p:cNvPr id="16" name="Picture 15">
            <a:extLst>
              <a:ext uri="{FF2B5EF4-FFF2-40B4-BE49-F238E27FC236}">
                <a16:creationId xmlns:a16="http://schemas.microsoft.com/office/drawing/2014/main" id="{EEFE222B-C7CC-4743-BE29-225947A081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2" y="1101360"/>
            <a:ext cx="4178999" cy="5571999"/>
          </a:xfrm>
          <a:prstGeom prst="rect">
            <a:avLst/>
          </a:prstGeom>
        </p:spPr>
      </p:pic>
      <p:sp>
        <p:nvSpPr>
          <p:cNvPr id="4" name="TextBox 3">
            <a:extLst>
              <a:ext uri="{FF2B5EF4-FFF2-40B4-BE49-F238E27FC236}">
                <a16:creationId xmlns:a16="http://schemas.microsoft.com/office/drawing/2014/main" id="{658141E4-3E10-0B4D-A278-AF0177403230}"/>
              </a:ext>
            </a:extLst>
          </p:cNvPr>
          <p:cNvSpPr txBox="1"/>
          <p:nvPr/>
        </p:nvSpPr>
        <p:spPr>
          <a:xfrm>
            <a:off x="1191789" y="328843"/>
            <a:ext cx="9808422" cy="646331"/>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 Next, use the ferrule crimp tool to crimp on the ferrule tips. Be sure that the all the exposed wire will be covered by the ferrule. If the exposed wire is too long, put the ferrule as close to the isolation as possible regardless if some exposed wire pokes out the top of the ferrule.</a:t>
            </a:r>
          </a:p>
        </p:txBody>
      </p:sp>
    </p:spTree>
    <p:extLst>
      <p:ext uri="{BB962C8B-B14F-4D97-AF65-F5344CB8AC3E}">
        <p14:creationId xmlns:p14="http://schemas.microsoft.com/office/powerpoint/2010/main" val="295232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crew&#10;&#10;Description automatically generated with low confidence">
            <a:extLst>
              <a:ext uri="{FF2B5EF4-FFF2-40B4-BE49-F238E27FC236}">
                <a16:creationId xmlns:a16="http://schemas.microsoft.com/office/drawing/2014/main" id="{C96290EB-D636-CD4E-B3CE-74F201AE0C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89" y="917231"/>
            <a:ext cx="4357302" cy="5809735"/>
          </a:xfrm>
          <a:prstGeom prst="rect">
            <a:avLst/>
          </a:prstGeom>
        </p:spPr>
      </p:pic>
      <p:pic>
        <p:nvPicPr>
          <p:cNvPr id="7" name="Picture 6" descr="A close-up of a screw&#10;&#10;Description automatically generated with low confidence">
            <a:extLst>
              <a:ext uri="{FF2B5EF4-FFF2-40B4-BE49-F238E27FC236}">
                <a16:creationId xmlns:a16="http://schemas.microsoft.com/office/drawing/2014/main" id="{3E616E5E-F07C-D142-8CC9-B6CEA6FC4C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1" y="917228"/>
            <a:ext cx="4357304" cy="5809739"/>
          </a:xfrm>
          <a:prstGeom prst="rect">
            <a:avLst/>
          </a:prstGeom>
        </p:spPr>
      </p:pic>
      <p:sp>
        <p:nvSpPr>
          <p:cNvPr id="4" name="TextBox 3">
            <a:extLst>
              <a:ext uri="{FF2B5EF4-FFF2-40B4-BE49-F238E27FC236}">
                <a16:creationId xmlns:a16="http://schemas.microsoft.com/office/drawing/2014/main" id="{E6E14AC1-51A3-0245-8742-3A9603BA5787}"/>
              </a:ext>
            </a:extLst>
          </p:cNvPr>
          <p:cNvSpPr txBox="1"/>
          <p:nvPr/>
        </p:nvSpPr>
        <p:spPr>
          <a:xfrm>
            <a:off x="1602827" y="756874"/>
            <a:ext cx="8986345" cy="461665"/>
          </a:xfrm>
          <a:prstGeom prst="rect">
            <a:avLst/>
          </a:prstGeom>
          <a:noFill/>
        </p:spPr>
        <p:txBody>
          <a:bodyPr wrap="square" rtlCol="0">
            <a:spAutoFit/>
          </a:bodyPr>
          <a:lstStyle/>
          <a:p>
            <a:pPr algn="ctr"/>
            <a:r>
              <a:rPr lang="en-US" sz="1200" dirty="0"/>
              <a:t>The ferrule should be crimped 2-3 times. After one crimp the ferrule should appear as shown on the left. The photo on the right shows how the ferrule should look once completely crimped.</a:t>
            </a:r>
          </a:p>
        </p:txBody>
      </p:sp>
    </p:spTree>
    <p:extLst>
      <p:ext uri="{BB962C8B-B14F-4D97-AF65-F5344CB8AC3E}">
        <p14:creationId xmlns:p14="http://schemas.microsoft.com/office/powerpoint/2010/main" val="130338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ir&#10;&#10;Description automatically generated">
            <a:extLst>
              <a:ext uri="{FF2B5EF4-FFF2-40B4-BE49-F238E27FC236}">
                <a16:creationId xmlns:a16="http://schemas.microsoft.com/office/drawing/2014/main" id="{E6EA9154-BD9C-AF4C-A7E4-B8D933E683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8654" y="831244"/>
            <a:ext cx="4409822" cy="5879762"/>
          </a:xfrm>
          <a:prstGeom prst="rect">
            <a:avLst/>
          </a:prstGeom>
        </p:spPr>
      </p:pic>
      <p:pic>
        <p:nvPicPr>
          <p:cNvPr id="4" name="Picture 3" descr="A picture containing indoor, lamp, light&#10;&#10;Description automatically generated">
            <a:extLst>
              <a:ext uri="{FF2B5EF4-FFF2-40B4-BE49-F238E27FC236}">
                <a16:creationId xmlns:a16="http://schemas.microsoft.com/office/drawing/2014/main" id="{7CCBA330-57C2-D443-873A-AFDFB7BF7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23524" y="831243"/>
            <a:ext cx="4409820" cy="5879760"/>
          </a:xfrm>
          <a:prstGeom prst="rect">
            <a:avLst/>
          </a:prstGeom>
        </p:spPr>
      </p:pic>
      <p:sp>
        <p:nvSpPr>
          <p:cNvPr id="6" name="TextBox 5">
            <a:extLst>
              <a:ext uri="{FF2B5EF4-FFF2-40B4-BE49-F238E27FC236}">
                <a16:creationId xmlns:a16="http://schemas.microsoft.com/office/drawing/2014/main" id="{741D5C46-5FFF-B345-B42A-F835E5882986}"/>
              </a:ext>
            </a:extLst>
          </p:cNvPr>
          <p:cNvSpPr txBox="1"/>
          <p:nvPr/>
        </p:nvSpPr>
        <p:spPr>
          <a:xfrm>
            <a:off x="1602827" y="756874"/>
            <a:ext cx="8986345" cy="276999"/>
          </a:xfrm>
          <a:prstGeom prst="rect">
            <a:avLst/>
          </a:prstGeom>
          <a:noFill/>
        </p:spPr>
        <p:txBody>
          <a:bodyPr wrap="square" rtlCol="0">
            <a:spAutoFit/>
          </a:bodyPr>
          <a:lstStyle/>
          <a:p>
            <a:pPr algn="ctr"/>
            <a:r>
              <a:rPr lang="en-US" sz="1200" dirty="0"/>
              <a:t>Remove the blue plastic at the bottom of the ferrule and trim any exposed wire poking out the top of the ferrule.</a:t>
            </a:r>
          </a:p>
        </p:txBody>
      </p:sp>
    </p:spTree>
    <p:extLst>
      <p:ext uri="{BB962C8B-B14F-4D97-AF65-F5344CB8AC3E}">
        <p14:creationId xmlns:p14="http://schemas.microsoft.com/office/powerpoint/2010/main" val="131804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6FC6B-E693-5F41-9AD7-4E22B646CA8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805A26D-260E-2D43-B7D9-909954DEDAAC}"/>
              </a:ext>
            </a:extLst>
          </p:cNvPr>
          <p:cNvSpPr txBox="1"/>
          <p:nvPr/>
        </p:nvSpPr>
        <p:spPr>
          <a:xfrm>
            <a:off x="6096000" y="3198167"/>
            <a:ext cx="4529959" cy="461665"/>
          </a:xfrm>
          <a:prstGeom prst="rect">
            <a:avLst/>
          </a:prstGeom>
          <a:noFill/>
        </p:spPr>
        <p:txBody>
          <a:bodyPr wrap="square" rtlCol="0">
            <a:spAutoFit/>
          </a:bodyPr>
          <a:lstStyle/>
          <a:p>
            <a:pPr algn="ctr"/>
            <a:r>
              <a:rPr lang="en-US" sz="1200" dirty="0"/>
              <a:t>Repeat the crimping process of the ferrule on the red wire. Once complete, this is how the ground wire end of the harness should look.</a:t>
            </a:r>
          </a:p>
        </p:txBody>
      </p:sp>
    </p:spTree>
    <p:extLst>
      <p:ext uri="{BB962C8B-B14F-4D97-AF65-F5344CB8AC3E}">
        <p14:creationId xmlns:p14="http://schemas.microsoft.com/office/powerpoint/2010/main" val="275367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 several, arranged&#10;&#10;Description automatically generated">
            <a:extLst>
              <a:ext uri="{FF2B5EF4-FFF2-40B4-BE49-F238E27FC236}">
                <a16:creationId xmlns:a16="http://schemas.microsoft.com/office/drawing/2014/main" id="{11D9CA46-1C0F-744E-A99F-4495B0D21849}"/>
              </a:ext>
            </a:extLst>
          </p:cNvPr>
          <p:cNvPicPr>
            <a:picLocks noChangeAspect="1"/>
          </p:cNvPicPr>
          <p:nvPr/>
        </p:nvPicPr>
        <p:blipFill>
          <a:blip r:embed="rId2"/>
          <a:stretch>
            <a:fillRect/>
          </a:stretch>
        </p:blipFill>
        <p:spPr>
          <a:xfrm rot="16200000">
            <a:off x="3189313" y="-719735"/>
            <a:ext cx="5813373" cy="7751164"/>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9324917D-1E5C-2746-8A91-0811735D84FC}"/>
              </a:ext>
            </a:extLst>
          </p:cNvPr>
          <p:cNvSpPr txBox="1"/>
          <p:nvPr/>
        </p:nvSpPr>
        <p:spPr>
          <a:xfrm>
            <a:off x="1145628" y="847928"/>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62AA99D-CAAA-874E-A2BF-AB2BEAC8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8496" y="880675"/>
            <a:ext cx="4409819" cy="587975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741D6440-A013-5740-AB1D-8FB88D5574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3685" y="880676"/>
            <a:ext cx="4409818" cy="5879757"/>
          </a:xfrm>
          <a:prstGeom prst="rect">
            <a:avLst/>
          </a:prstGeom>
        </p:spPr>
      </p:pic>
      <p:sp>
        <p:nvSpPr>
          <p:cNvPr id="4" name="TextBox 3">
            <a:extLst>
              <a:ext uri="{FF2B5EF4-FFF2-40B4-BE49-F238E27FC236}">
                <a16:creationId xmlns:a16="http://schemas.microsoft.com/office/drawing/2014/main" id="{2885CE20-4156-9E4F-AF10-D5BA44FDB9CE}"/>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wires and trim them to be 3 inches long. Then cut the red wire so that it is .75in shorter than the black wire.</a:t>
            </a:r>
          </a:p>
        </p:txBody>
      </p:sp>
    </p:spTree>
    <p:extLst>
      <p:ext uri="{BB962C8B-B14F-4D97-AF65-F5344CB8AC3E}">
        <p14:creationId xmlns:p14="http://schemas.microsoft.com/office/powerpoint/2010/main" val="391858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 wall&#10;&#10;Description automatically generated">
            <a:extLst>
              <a:ext uri="{FF2B5EF4-FFF2-40B4-BE49-F238E27FC236}">
                <a16:creationId xmlns:a16="http://schemas.microsoft.com/office/drawing/2014/main" id="{0D935443-F6E8-EE4C-814A-6B85BDC97CC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B253632E-C5C5-DE42-90E9-A9B1964C2DA4}"/>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a:t>
            </a:r>
          </a:p>
        </p:txBody>
      </p:sp>
    </p:spTree>
    <p:extLst>
      <p:ext uri="{BB962C8B-B14F-4D97-AF65-F5344CB8AC3E}">
        <p14:creationId xmlns:p14="http://schemas.microsoft.com/office/powerpoint/2010/main" val="130042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wall, indoor, connector&#10;&#10;Description automatically generated">
            <a:extLst>
              <a:ext uri="{FF2B5EF4-FFF2-40B4-BE49-F238E27FC236}">
                <a16:creationId xmlns:a16="http://schemas.microsoft.com/office/drawing/2014/main" id="{E3A5E323-FD82-B046-8368-58D5E880DE5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117493" y="526095"/>
            <a:ext cx="4354356" cy="5805809"/>
          </a:xfrm>
        </p:spPr>
      </p:pic>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sp>
        <p:nvSpPr>
          <p:cNvPr id="4" name="TextBox 3">
            <a:extLst>
              <a:ext uri="{FF2B5EF4-FFF2-40B4-BE49-F238E27FC236}">
                <a16:creationId xmlns:a16="http://schemas.microsoft.com/office/drawing/2014/main" id="{B7E98500-5186-AC4D-8971-FBE3674C6047}"/>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onto each of the stripped wire ends.</a:t>
            </a:r>
          </a:p>
        </p:txBody>
      </p:sp>
    </p:spTree>
    <p:extLst>
      <p:ext uri="{BB962C8B-B14F-4D97-AF65-F5344CB8AC3E}">
        <p14:creationId xmlns:p14="http://schemas.microsoft.com/office/powerpoint/2010/main" val="385290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DCBD3BE-AC35-2B4D-96AC-207518AD77D3}"/>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8 eyes onto each of the stripped wire ends as shown. </a:t>
            </a:r>
          </a:p>
        </p:txBody>
      </p:sp>
    </p:spTree>
    <p:extLst>
      <p:ext uri="{BB962C8B-B14F-4D97-AF65-F5344CB8AC3E}">
        <p14:creationId xmlns:p14="http://schemas.microsoft.com/office/powerpoint/2010/main" val="126924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4C33CAE7-3BB5-5141-93FB-E147A0C57ED8}"/>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18-14 </a:t>
            </a:r>
            <a:r>
              <a:rPr lang="en-US" sz="1200" dirty="0" err="1"/>
              <a:t>awg</a:t>
            </a:r>
            <a:r>
              <a:rPr lang="en-US" sz="1200" dirty="0"/>
              <a:t> slot in the crimper. Each eye needs to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scissors next to a hole in the wall&#10;&#10;Description automatically generated with low confidence">
            <a:extLst>
              <a:ext uri="{FF2B5EF4-FFF2-40B4-BE49-F238E27FC236}">
                <a16:creationId xmlns:a16="http://schemas.microsoft.com/office/drawing/2014/main" id="{5E139181-D4FA-E640-9B0B-A29D2649F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4373" y="1008993"/>
            <a:ext cx="4238475" cy="5651300"/>
          </a:xfrm>
          <a:prstGeom prst="rect">
            <a:avLst/>
          </a:prstGeom>
        </p:spPr>
      </p:pic>
      <p:pic>
        <p:nvPicPr>
          <p:cNvPr id="5" name="Picture 4" descr="A picture containing wall, indoor, tool&#10;&#10;Description automatically generated">
            <a:extLst>
              <a:ext uri="{FF2B5EF4-FFF2-40B4-BE49-F238E27FC236}">
                <a16:creationId xmlns:a16="http://schemas.microsoft.com/office/drawing/2014/main" id="{C9718D01-DFE4-F141-B647-45249B26C2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155" y="1008993"/>
            <a:ext cx="4238474" cy="5651298"/>
          </a:xfrm>
          <a:prstGeom prst="rect">
            <a:avLst/>
          </a:prstGeom>
        </p:spPr>
      </p:pic>
      <p:sp>
        <p:nvSpPr>
          <p:cNvPr id="4" name="TextBox 3">
            <a:extLst>
              <a:ext uri="{FF2B5EF4-FFF2-40B4-BE49-F238E27FC236}">
                <a16:creationId xmlns:a16="http://schemas.microsoft.com/office/drawing/2014/main" id="{E5AAB001-E004-084C-8D84-9C4C47AAAD7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tool&#10;&#10;Description automatically generated with low confidence">
            <a:extLst>
              <a:ext uri="{FF2B5EF4-FFF2-40B4-BE49-F238E27FC236}">
                <a16:creationId xmlns:a16="http://schemas.microsoft.com/office/drawing/2014/main" id="{528D96B9-C0FD-F04E-9011-B4259E6274B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371950-B3DA-BB4A-BC6C-88E2CE424713}"/>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rty&#10;&#10;Description automatically generated">
            <a:extLst>
              <a:ext uri="{FF2B5EF4-FFF2-40B4-BE49-F238E27FC236}">
                <a16:creationId xmlns:a16="http://schemas.microsoft.com/office/drawing/2014/main" id="{F60243D4-F928-754A-AA00-89BC78FAF0FA}"/>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2A26A31-FC88-5748-94B0-2DCBE43D73AC}"/>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A692-FB75-CC43-A37B-54EE46024E8D}"/>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Ferrule Crimper</a:t>
            </a:r>
          </a:p>
        </p:txBody>
      </p:sp>
      <p:pic>
        <p:nvPicPr>
          <p:cNvPr id="3" name="Picture 2">
            <a:extLst>
              <a:ext uri="{FF2B5EF4-FFF2-40B4-BE49-F238E27FC236}">
                <a16:creationId xmlns:a16="http://schemas.microsoft.com/office/drawing/2014/main" id="{52841B25-5200-5046-8C3B-4CC959F926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387" y="1320192"/>
            <a:ext cx="3993030" cy="5324040"/>
          </a:xfrm>
          <a:prstGeom prst="rect">
            <a:avLst/>
          </a:prstGeom>
        </p:spPr>
      </p:pic>
      <p:pic>
        <p:nvPicPr>
          <p:cNvPr id="6" name="Picture 5" descr="A picture containing text, tool&#10;&#10;Description automatically generated">
            <a:extLst>
              <a:ext uri="{FF2B5EF4-FFF2-40B4-BE49-F238E27FC236}">
                <a16:creationId xmlns:a16="http://schemas.microsoft.com/office/drawing/2014/main" id="{8D6B388C-A384-AE41-A87D-12346F01D3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583" y="1320192"/>
            <a:ext cx="3993030" cy="5324040"/>
          </a:xfrm>
          <a:prstGeom prst="rect">
            <a:avLst/>
          </a:prstGeom>
        </p:spPr>
      </p:pic>
    </p:spTree>
    <p:extLst>
      <p:ext uri="{BB962C8B-B14F-4D97-AF65-F5344CB8AC3E}">
        <p14:creationId xmlns:p14="http://schemas.microsoft.com/office/powerpoint/2010/main" val="366887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9" name="Picture 8">
            <a:extLst>
              <a:ext uri="{FF2B5EF4-FFF2-40B4-BE49-F238E27FC236}">
                <a16:creationId xmlns:a16="http://schemas.microsoft.com/office/drawing/2014/main" id="{22705FFA-AA1C-2345-9D13-0BCDF3F09C9A}"/>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DE60AC6C-41A9-8646-B849-31D8E25DF6A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40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4" y="824686"/>
            <a:ext cx="4380053" cy="5840070"/>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681" y="824686"/>
            <a:ext cx="4380054" cy="5840072"/>
          </a:xfrm>
          <a:prstGeom prst="rect">
            <a:avLst/>
          </a:prstGeom>
        </p:spPr>
      </p:pic>
      <p:sp>
        <p:nvSpPr>
          <p:cNvPr id="5" name="TextBox 4">
            <a:extLst>
              <a:ext uri="{FF2B5EF4-FFF2-40B4-BE49-F238E27FC236}">
                <a16:creationId xmlns:a16="http://schemas.microsoft.com/office/drawing/2014/main" id="{46D7FC71-2499-D54F-AEBE-03E1A003C3DD}"/>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a:t>
            </a:r>
            <a:r>
              <a:rPr lang="en-US" sz="1200"/>
              <a:t>wires into the </a:t>
            </a:r>
            <a:r>
              <a:rPr lang="en-US" sz="1200" dirty="0"/>
              <a:t>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lack, measuring stick&#10;&#10;Description automatically generated">
            <a:extLst>
              <a:ext uri="{FF2B5EF4-FFF2-40B4-BE49-F238E27FC236}">
                <a16:creationId xmlns:a16="http://schemas.microsoft.com/office/drawing/2014/main" id="{4798E38A-F416-AC42-A02A-8D716B0D94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8770" y="750674"/>
            <a:ext cx="7774459" cy="5830844"/>
          </a:xfrm>
          <a:prstGeom prst="rect">
            <a:avLst/>
          </a:prstGeom>
        </p:spPr>
      </p:pic>
      <p:sp>
        <p:nvSpPr>
          <p:cNvPr id="3" name="TextBox 2">
            <a:extLst>
              <a:ext uri="{FF2B5EF4-FFF2-40B4-BE49-F238E27FC236}">
                <a16:creationId xmlns:a16="http://schemas.microsoft.com/office/drawing/2014/main" id="{B24858D9-C1B3-7A4A-A60D-89869A94604E}"/>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33.5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0748" y="905272"/>
            <a:ext cx="4304785" cy="5739713"/>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467" y="905273"/>
            <a:ext cx="4304785" cy="5739713"/>
          </a:xfrm>
          <a:prstGeom prst="rect">
            <a:avLst/>
          </a:prstGeom>
        </p:spPr>
      </p:pic>
      <p:sp>
        <p:nvSpPr>
          <p:cNvPr id="4" name="TextBox 3">
            <a:extLst>
              <a:ext uri="{FF2B5EF4-FFF2-40B4-BE49-F238E27FC236}">
                <a16:creationId xmlns:a16="http://schemas.microsoft.com/office/drawing/2014/main" id="{DACB46B1-4E74-CE49-8B83-99454E526D1B}"/>
              </a:ext>
            </a:extLst>
          </p:cNvPr>
          <p:cNvSpPr txBox="1"/>
          <p:nvPr/>
        </p:nvSpPr>
        <p:spPr>
          <a:xfrm>
            <a:off x="3489435" y="318119"/>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TotalTime>
  <Words>966</Words>
  <Application>Microsoft Macintosh PowerPoint</Application>
  <PresentationFormat>Widescreen</PresentationFormat>
  <Paragraphs>38</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48v to Cryo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38</cp:revision>
  <dcterms:created xsi:type="dcterms:W3CDTF">2020-12-08T20:11:36Z</dcterms:created>
  <dcterms:modified xsi:type="dcterms:W3CDTF">2022-10-26T21:21:20Z</dcterms:modified>
</cp:coreProperties>
</file>